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D1C4E8-A568-4A0E-B282-06F86B304F2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2218509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1C4E8-A568-4A0E-B282-06F86B304F2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5250934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1C4E8-A568-4A0E-B282-06F86B304F2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24386198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1C4E8-A568-4A0E-B282-06F86B304F2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415829344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1C4E8-A568-4A0E-B282-06F86B304F2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4576054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D1C4E8-A568-4A0E-B282-06F86B304F23}"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36082293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D1C4E8-A568-4A0E-B282-06F86B304F23}"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21707489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D1C4E8-A568-4A0E-B282-06F86B304F23}"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3623085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1C4E8-A568-4A0E-B282-06F86B304F23}"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31030400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1C4E8-A568-4A0E-B282-06F86B304F23}"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11308781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1C4E8-A568-4A0E-B282-06F86B304F23}"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E1791-BCE5-466B-B636-DD2A5F7ABD71}" type="slidenum">
              <a:rPr lang="en-US" smtClean="0"/>
              <a:t>‹#›</a:t>
            </a:fld>
            <a:endParaRPr lang="en-US"/>
          </a:p>
        </p:txBody>
      </p:sp>
    </p:spTree>
    <p:extLst>
      <p:ext uri="{BB962C8B-B14F-4D97-AF65-F5344CB8AC3E}">
        <p14:creationId xmlns:p14="http://schemas.microsoft.com/office/powerpoint/2010/main" val="134838852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1C4E8-A568-4A0E-B282-06F86B304F23}" type="datetimeFigureOut">
              <a:rPr lang="en-US" smtClean="0"/>
              <a:t>10/6/2015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E1791-BCE5-466B-B636-DD2A5F7ABD71}" type="slidenum">
              <a:rPr lang="en-US" smtClean="0"/>
              <a:t>‹#›</a:t>
            </a:fld>
            <a:endParaRPr lang="en-US"/>
          </a:p>
        </p:txBody>
      </p:sp>
    </p:spTree>
    <p:extLst>
      <p:ext uri="{BB962C8B-B14F-4D97-AF65-F5344CB8AC3E}">
        <p14:creationId xmlns:p14="http://schemas.microsoft.com/office/powerpoint/2010/main" val="1253381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0" y="311728"/>
            <a:ext cx="9144000" cy="830997"/>
          </a:xfrm>
          <a:prstGeom prst="rect">
            <a:avLst/>
          </a:prstGeom>
          <a:noFill/>
        </p:spPr>
        <p:txBody>
          <a:bodyPr wrap="square" rtlCol="0">
            <a:spAutoFit/>
          </a:bodyPr>
          <a:lstStyle/>
          <a:p>
            <a:pPr algn="r"/>
            <a:r>
              <a:rPr lang="en-US" sz="2400" b="1" dirty="0" smtClean="0"/>
              <a:t>Tufts University; Goddard Chapel</a:t>
            </a:r>
          </a:p>
          <a:p>
            <a:pPr algn="r"/>
            <a:r>
              <a:rPr lang="en-US" sz="2400" b="1" dirty="0" smtClean="0"/>
              <a:t>commons.Wikimedia.com</a:t>
            </a:r>
            <a:endParaRPr lang="en-US" sz="2400" b="1" dirty="0"/>
          </a:p>
        </p:txBody>
      </p:sp>
    </p:spTree>
    <p:extLst>
      <p:ext uri="{BB962C8B-B14F-4D97-AF65-F5344CB8AC3E}">
        <p14:creationId xmlns:p14="http://schemas.microsoft.com/office/powerpoint/2010/main" val="70913789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001643"/>
          </a:xfrm>
          <a:prstGeom prst="rect">
            <a:avLst/>
          </a:prstGeom>
          <a:noFill/>
        </p:spPr>
        <p:txBody>
          <a:bodyPr wrap="square" rtlCol="0">
            <a:spAutoFit/>
          </a:bodyPr>
          <a:lstStyle/>
          <a:p>
            <a:r>
              <a:rPr lang="en-US" sz="3200" dirty="0" smtClean="0">
                <a:solidFill>
                  <a:schemeClr val="bg1"/>
                </a:solidFill>
              </a:rPr>
              <a:t>Results of persecution on InterVarsity</a:t>
            </a:r>
          </a:p>
          <a:p>
            <a:endParaRPr lang="en-US" sz="3200" dirty="0" smtClean="0">
              <a:solidFill>
                <a:schemeClr val="bg1"/>
              </a:solidFill>
            </a:endParaRPr>
          </a:p>
          <a:p>
            <a:pPr>
              <a:tabLst>
                <a:tab pos="4572000" algn="r"/>
                <a:tab pos="6858000" algn="r"/>
              </a:tabLst>
            </a:pPr>
            <a:r>
              <a:rPr lang="en-US" sz="3200" dirty="0" smtClean="0">
                <a:solidFill>
                  <a:schemeClr val="bg1"/>
                </a:solidFill>
              </a:rPr>
              <a:t>	2001	</a:t>
            </a:r>
            <a:r>
              <a:rPr lang="en-US" sz="3200" dirty="0" smtClean="0">
                <a:solidFill>
                  <a:srgbClr val="FFFF00"/>
                </a:solidFill>
              </a:rPr>
              <a:t>2015</a:t>
            </a:r>
            <a:endParaRPr lang="en-US" sz="3200" dirty="0">
              <a:solidFill>
                <a:srgbClr val="FFFF00"/>
              </a:solidFill>
            </a:endParaRP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Campuses	533	</a:t>
            </a:r>
            <a:r>
              <a:rPr lang="en-US" sz="3200" dirty="0" smtClean="0">
                <a:solidFill>
                  <a:srgbClr val="FFFF00"/>
                </a:solidFill>
              </a:rPr>
              <a:t>649</a:t>
            </a: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Students/Faculty	32,000	</a:t>
            </a:r>
            <a:r>
              <a:rPr lang="en-US" sz="3200" dirty="0" smtClean="0">
                <a:solidFill>
                  <a:srgbClr val="FFFF00"/>
                </a:solidFill>
              </a:rPr>
              <a:t>40,000</a:t>
            </a:r>
          </a:p>
          <a:p>
            <a:pPr>
              <a:tabLst>
                <a:tab pos="4572000" algn="r"/>
                <a:tab pos="6858000" algn="r"/>
              </a:tabLst>
            </a:pPr>
            <a:endParaRPr lang="en-US" sz="3200" dirty="0">
              <a:solidFill>
                <a:srgbClr val="FFFF00"/>
              </a:solidFill>
            </a:endParaRPr>
          </a:p>
          <a:p>
            <a:r>
              <a:rPr lang="en-US" sz="3200" dirty="0" smtClean="0">
                <a:solidFill>
                  <a:srgbClr val="FFFF00"/>
                </a:solidFill>
              </a:rPr>
              <a:t>Why?	</a:t>
            </a:r>
          </a:p>
          <a:p>
            <a:r>
              <a:rPr lang="en-US" sz="3200" dirty="0" smtClean="0">
                <a:solidFill>
                  <a:srgbClr val="FFFF00"/>
                </a:solidFill>
              </a:rPr>
              <a:t>Because theology matters to these people!</a:t>
            </a:r>
          </a:p>
          <a:p>
            <a:endParaRPr lang="en-US" sz="3200" dirty="0" smtClean="0">
              <a:solidFill>
                <a:srgbClr val="FFFF00"/>
              </a:solidFill>
            </a:endParaRPr>
          </a:p>
          <a:p>
            <a:r>
              <a:rPr lang="en-US" sz="3200" dirty="0" smtClean="0">
                <a:solidFill>
                  <a:srgbClr val="FFFF00"/>
                </a:solidFill>
              </a:rPr>
              <a:t>Because they had a biblical and historical perspective.</a:t>
            </a:r>
          </a:p>
        </p:txBody>
      </p:sp>
      <p:cxnSp>
        <p:nvCxnSpPr>
          <p:cNvPr id="7" name="Straight Connector 6"/>
          <p:cNvCxnSpPr/>
          <p:nvPr/>
        </p:nvCxnSpPr>
        <p:spPr>
          <a:xfrm flipH="1">
            <a:off x="90616" y="1524000"/>
            <a:ext cx="687035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26260" y="1050325"/>
            <a:ext cx="20594" cy="235190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4373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016758"/>
          </a:xfrm>
          <a:prstGeom prst="rect">
            <a:avLst/>
          </a:prstGeom>
          <a:noFill/>
        </p:spPr>
        <p:txBody>
          <a:bodyPr wrap="square" rtlCol="0">
            <a:spAutoFit/>
          </a:bodyPr>
          <a:lstStyle/>
          <a:p>
            <a:pPr lvl="0"/>
            <a:r>
              <a:rPr lang="en-US" sz="3200" dirty="0">
                <a:solidFill>
                  <a:schemeClr val="bg1"/>
                </a:solidFill>
              </a:rPr>
              <a:t>Acts 8.1 NET:  Now on that day a great persecution began against the church in Jerusalem, and all except the apostles were forced to scatter throughout the regions of Judea and Samaria</a:t>
            </a:r>
            <a:r>
              <a:rPr lang="en-US" sz="3200" dirty="0" smtClean="0">
                <a:solidFill>
                  <a:schemeClr val="bg1"/>
                </a:solidFill>
              </a:rPr>
              <a:t>.</a:t>
            </a:r>
          </a:p>
          <a:p>
            <a:pPr lvl="0"/>
            <a:endParaRPr lang="en-US" sz="3200" dirty="0">
              <a:solidFill>
                <a:schemeClr val="bg1"/>
              </a:solidFill>
            </a:endParaRPr>
          </a:p>
          <a:p>
            <a:pPr lvl="0"/>
            <a:endParaRPr lang="en-US" sz="3200" dirty="0" smtClean="0">
              <a:solidFill>
                <a:schemeClr val="bg1"/>
              </a:solidFill>
            </a:endParaRPr>
          </a:p>
          <a:p>
            <a:pPr lvl="0"/>
            <a:r>
              <a:rPr lang="en-US" sz="3200" dirty="0">
                <a:solidFill>
                  <a:schemeClr val="bg1"/>
                </a:solidFill>
              </a:rPr>
              <a:t>Acts 11.19 NET:  Now those who had been scattered because of the persecution that took place over Stephen went as far as Phoenicia, Cyprus, and </a:t>
            </a:r>
            <a:r>
              <a:rPr lang="en-US" sz="3200" dirty="0" smtClean="0">
                <a:solidFill>
                  <a:schemeClr val="bg1"/>
                </a:solidFill>
              </a:rPr>
              <a:t>Antioch...</a:t>
            </a:r>
            <a:endParaRPr lang="en-US" sz="3200" dirty="0">
              <a:solidFill>
                <a:schemeClr val="bg1"/>
              </a:solidFill>
            </a:endParaRPr>
          </a:p>
        </p:txBody>
      </p:sp>
    </p:spTree>
    <p:extLst>
      <p:ext uri="{BB962C8B-B14F-4D97-AF65-F5344CB8AC3E}">
        <p14:creationId xmlns:p14="http://schemas.microsoft.com/office/powerpoint/2010/main" val="22511706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001643"/>
          </a:xfrm>
          <a:prstGeom prst="rect">
            <a:avLst/>
          </a:prstGeom>
          <a:noFill/>
        </p:spPr>
        <p:txBody>
          <a:bodyPr wrap="square" rtlCol="0">
            <a:spAutoFit/>
          </a:bodyPr>
          <a:lstStyle/>
          <a:p>
            <a:pPr lvl="0"/>
            <a:r>
              <a:rPr lang="en-US" sz="3200" dirty="0">
                <a:solidFill>
                  <a:schemeClr val="bg1"/>
                </a:solidFill>
              </a:rPr>
              <a:t>John 15.18-19 NET:  [Jesus speaking] </a:t>
            </a:r>
            <a:endParaRPr lang="en-US" sz="3200" dirty="0" smtClean="0">
              <a:solidFill>
                <a:schemeClr val="bg1"/>
              </a:solidFill>
            </a:endParaRPr>
          </a:p>
          <a:p>
            <a:pPr lvl="0"/>
            <a:r>
              <a:rPr lang="en-US" sz="3200" dirty="0" smtClean="0">
                <a:solidFill>
                  <a:schemeClr val="bg1"/>
                </a:solidFill>
              </a:rPr>
              <a:t>“</a:t>
            </a:r>
            <a:r>
              <a:rPr lang="en-US" sz="3200" dirty="0">
                <a:solidFill>
                  <a:schemeClr val="bg1"/>
                </a:solidFill>
              </a:rPr>
              <a:t>If the world hates you, be aware that it hated me first. If you belonged to the world, the world would love you as its own. However, because you do not belong to the world, but I chose you out of the world, for this reason the world hates you</a:t>
            </a:r>
            <a:r>
              <a:rPr lang="en-US" sz="3200" dirty="0" smtClean="0">
                <a:solidFill>
                  <a:schemeClr val="bg1"/>
                </a:solidFill>
              </a:rPr>
              <a:t>.”</a:t>
            </a:r>
          </a:p>
          <a:p>
            <a:pPr lvl="0"/>
            <a:endParaRPr lang="en-US" sz="3200" dirty="0">
              <a:solidFill>
                <a:schemeClr val="bg1"/>
              </a:solidFill>
            </a:endParaRPr>
          </a:p>
          <a:p>
            <a:pPr lvl="0"/>
            <a:endParaRPr lang="en-US" sz="3200" dirty="0" smtClean="0">
              <a:solidFill>
                <a:schemeClr val="bg1"/>
              </a:solidFill>
            </a:endParaRPr>
          </a:p>
          <a:p>
            <a:pPr lvl="0"/>
            <a:r>
              <a:rPr lang="en-US" sz="3200" dirty="0" smtClean="0">
                <a:solidFill>
                  <a:schemeClr val="bg1"/>
                </a:solidFill>
              </a:rPr>
              <a:t>Results of persecution on InterVarsity</a:t>
            </a:r>
          </a:p>
          <a:p>
            <a:pPr lvl="0"/>
            <a:r>
              <a:rPr lang="en-US" sz="3200" dirty="0" smtClean="0">
                <a:solidFill>
                  <a:schemeClr val="bg1"/>
                </a:solidFill>
              </a:rPr>
              <a:t>4000 first time professions of faith in 2014-2015</a:t>
            </a:r>
          </a:p>
          <a:p>
            <a:pPr lvl="0"/>
            <a:r>
              <a:rPr lang="en-US" sz="3200" dirty="0" smtClean="0">
                <a:solidFill>
                  <a:schemeClr val="bg1"/>
                </a:solidFill>
              </a:rPr>
              <a:t>Up 21% from previous year </a:t>
            </a:r>
          </a:p>
          <a:p>
            <a:pPr lvl="0"/>
            <a:r>
              <a:rPr lang="en-US" sz="3200" dirty="0" smtClean="0">
                <a:solidFill>
                  <a:schemeClr val="bg1"/>
                </a:solidFill>
              </a:rPr>
              <a:t>Up 172% from ten years ago</a:t>
            </a:r>
            <a:endParaRPr lang="en-US" sz="3200" dirty="0">
              <a:solidFill>
                <a:schemeClr val="bg1"/>
              </a:solidFill>
            </a:endParaRPr>
          </a:p>
        </p:txBody>
      </p:sp>
    </p:spTree>
    <p:extLst>
      <p:ext uri="{BB962C8B-B14F-4D97-AF65-F5344CB8AC3E}">
        <p14:creationId xmlns:p14="http://schemas.microsoft.com/office/powerpoint/2010/main" val="17877337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3046988"/>
          </a:xfrm>
          <a:prstGeom prst="rect">
            <a:avLst/>
          </a:prstGeom>
          <a:solidFill>
            <a:schemeClr val="bg2">
              <a:lumMod val="25000"/>
              <a:alpha val="65000"/>
            </a:schemeClr>
          </a:solidFill>
        </p:spPr>
        <p:txBody>
          <a:bodyPr wrap="square" rtlCol="0">
            <a:spAutoFit/>
          </a:bodyPr>
          <a:lstStyle/>
          <a:p>
            <a:pPr lvl="0"/>
            <a:r>
              <a:rPr lang="en-US" sz="3200" dirty="0">
                <a:solidFill>
                  <a:schemeClr val="bg1"/>
                </a:solidFill>
              </a:rPr>
              <a:t>Matthew 13.20-21 NET:  The seed sown on rocky ground is the person who hears the word and immediately receives it with joy.  But he has no root in himself and does not endure; when trouble or persecution comes because of the word, immediately he falls away.</a:t>
            </a:r>
          </a:p>
        </p:txBody>
      </p:sp>
    </p:spTree>
    <p:extLst>
      <p:ext uri="{BB962C8B-B14F-4D97-AF65-F5344CB8AC3E}">
        <p14:creationId xmlns:p14="http://schemas.microsoft.com/office/powerpoint/2010/main" val="38290569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4524315"/>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1. Consider </a:t>
            </a:r>
            <a:r>
              <a:rPr lang="en-US" sz="3200" dirty="0">
                <a:solidFill>
                  <a:srgbClr val="FFFF00"/>
                </a:solidFill>
              </a:rPr>
              <a:t>ourselves blessed to have the opportunity to stand for Christ.  </a:t>
            </a:r>
            <a:endParaRPr lang="en-US" sz="3200" dirty="0" smtClean="0">
              <a:solidFill>
                <a:srgbClr val="FFFF00"/>
              </a:solidFill>
            </a:endParaRPr>
          </a:p>
          <a:p>
            <a:pPr lvl="0"/>
            <a:endParaRPr lang="en-US" sz="3200" dirty="0" smtClean="0">
              <a:solidFill>
                <a:schemeClr val="bg1"/>
              </a:solidFill>
            </a:endParaRPr>
          </a:p>
          <a:p>
            <a:pPr lvl="0"/>
            <a:r>
              <a:rPr lang="en-US" sz="3200" dirty="0" smtClean="0">
                <a:solidFill>
                  <a:schemeClr val="bg1"/>
                </a:solidFill>
              </a:rPr>
              <a:t>Luke </a:t>
            </a:r>
            <a:r>
              <a:rPr lang="en-US" sz="3200" dirty="0">
                <a:solidFill>
                  <a:schemeClr val="bg1"/>
                </a:solidFill>
              </a:rPr>
              <a:t>6.22-23 NET: [Jesus speaking] “Blessed are you when people hate you, and when they exclude you and insult you and reject you as evil on account of the Son of Man! Rejoice in that day, and jump for joy, because your reward is great in heaven. For their ancestors did the same things to the prophets.”</a:t>
            </a:r>
          </a:p>
        </p:txBody>
      </p:sp>
    </p:spTree>
    <p:extLst>
      <p:ext uri="{BB962C8B-B14F-4D97-AF65-F5344CB8AC3E}">
        <p14:creationId xmlns:p14="http://schemas.microsoft.com/office/powerpoint/2010/main" val="32105415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4031873"/>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2. Love </a:t>
            </a:r>
            <a:r>
              <a:rPr lang="en-US" sz="3200" dirty="0">
                <a:solidFill>
                  <a:srgbClr val="FFFF00"/>
                </a:solidFill>
              </a:rPr>
              <a:t>and pray for those who are hurting us. </a:t>
            </a:r>
            <a:endParaRPr lang="en-US" sz="3200" dirty="0" smtClean="0">
              <a:solidFill>
                <a:srgbClr val="FFFF00"/>
              </a:solidFill>
            </a:endParaRPr>
          </a:p>
          <a:p>
            <a:pPr lvl="0"/>
            <a:endParaRPr lang="en-US" sz="3200" dirty="0" smtClean="0">
              <a:solidFill>
                <a:schemeClr val="bg1"/>
              </a:solidFill>
            </a:endParaRPr>
          </a:p>
          <a:p>
            <a:pPr lvl="0"/>
            <a:r>
              <a:rPr lang="en-US" sz="3200" dirty="0" smtClean="0">
                <a:solidFill>
                  <a:schemeClr val="bg1"/>
                </a:solidFill>
              </a:rPr>
              <a:t>Matthew </a:t>
            </a:r>
            <a:r>
              <a:rPr lang="en-US" sz="3200" dirty="0">
                <a:solidFill>
                  <a:schemeClr val="bg1"/>
                </a:solidFill>
              </a:rPr>
              <a:t>5.44-45 NET:  </a:t>
            </a:r>
            <a:r>
              <a:rPr lang="en-US" sz="3200" dirty="0" smtClean="0">
                <a:solidFill>
                  <a:schemeClr val="bg1"/>
                </a:solidFill>
              </a:rPr>
              <a:t>[Jesus speaking] “I </a:t>
            </a:r>
            <a:r>
              <a:rPr lang="en-US" sz="3200" dirty="0">
                <a:solidFill>
                  <a:schemeClr val="bg1"/>
                </a:solidFill>
              </a:rPr>
              <a:t>say to you, love your enemy and pray for those who persecute you, so that you may be like your Father in heaven, since he causes the sun to rise on the evil and the good, and sends rain on the righteous and the unrighteous.” </a:t>
            </a:r>
            <a:endParaRPr lang="en-US" sz="3200" dirty="0" smtClean="0">
              <a:solidFill>
                <a:schemeClr val="bg1"/>
              </a:solidFill>
            </a:endParaRPr>
          </a:p>
        </p:txBody>
      </p:sp>
    </p:spTree>
    <p:extLst>
      <p:ext uri="{BB962C8B-B14F-4D97-AF65-F5344CB8AC3E}">
        <p14:creationId xmlns:p14="http://schemas.microsoft.com/office/powerpoint/2010/main" val="225426494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2554545"/>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3. Continue doing </a:t>
            </a:r>
            <a:r>
              <a:rPr lang="en-US" sz="3200" dirty="0">
                <a:solidFill>
                  <a:srgbClr val="FFFF00"/>
                </a:solidFill>
              </a:rPr>
              <a:t>the good work of Jesus among those who persecute us.  </a:t>
            </a:r>
            <a:endParaRPr lang="en-US" sz="3200" dirty="0" smtClean="0">
              <a:solidFill>
                <a:srgbClr val="FFFF00"/>
              </a:solidFill>
            </a:endParaRPr>
          </a:p>
          <a:p>
            <a:pPr lvl="0"/>
            <a:endParaRPr lang="en-US" sz="3200" dirty="0" smtClean="0">
              <a:solidFill>
                <a:schemeClr val="bg1"/>
              </a:solidFill>
            </a:endParaRPr>
          </a:p>
          <a:p>
            <a:pPr lvl="0"/>
            <a:r>
              <a:rPr lang="en-US" sz="3200" dirty="0" smtClean="0">
                <a:solidFill>
                  <a:schemeClr val="bg1"/>
                </a:solidFill>
              </a:rPr>
              <a:t>Romans </a:t>
            </a:r>
            <a:r>
              <a:rPr lang="en-US" sz="3200" dirty="0">
                <a:solidFill>
                  <a:schemeClr val="bg1"/>
                </a:solidFill>
              </a:rPr>
              <a:t>12.14 NET:  Bless those who persecute you, bless and do not curse. </a:t>
            </a:r>
            <a:endParaRPr lang="en-US" sz="3200" dirty="0" smtClean="0">
              <a:solidFill>
                <a:schemeClr val="bg1"/>
              </a:solidFill>
            </a:endParaRPr>
          </a:p>
        </p:txBody>
      </p:sp>
    </p:spTree>
    <p:extLst>
      <p:ext uri="{BB962C8B-B14F-4D97-AF65-F5344CB8AC3E}">
        <p14:creationId xmlns:p14="http://schemas.microsoft.com/office/powerpoint/2010/main" val="313539808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3046988"/>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4. Stand </a:t>
            </a:r>
            <a:r>
              <a:rPr lang="en-US" sz="3200" dirty="0">
                <a:solidFill>
                  <a:srgbClr val="FFFF00"/>
                </a:solidFill>
              </a:rPr>
              <a:t>firm in our faith and convictions. </a:t>
            </a:r>
            <a:endParaRPr lang="en-US" sz="3200" dirty="0" smtClean="0">
              <a:solidFill>
                <a:srgbClr val="FFFF00"/>
              </a:solidFill>
            </a:endParaRPr>
          </a:p>
          <a:p>
            <a:pPr lvl="0"/>
            <a:endParaRPr lang="en-US" sz="3200" b="1" dirty="0"/>
          </a:p>
          <a:p>
            <a:pPr lvl="0"/>
            <a:r>
              <a:rPr lang="en-US" sz="3200" dirty="0" smtClean="0">
                <a:solidFill>
                  <a:schemeClr val="bg1"/>
                </a:solidFill>
              </a:rPr>
              <a:t>Galatians </a:t>
            </a:r>
            <a:r>
              <a:rPr lang="en-US" sz="3200" dirty="0">
                <a:solidFill>
                  <a:schemeClr val="bg1"/>
                </a:solidFill>
              </a:rPr>
              <a:t>1.10 NET:  Am I now trying to gain the approval of people, or of God? Or am I trying to please people? If I were still trying to please people, I would not be a slave of Christ!</a:t>
            </a:r>
            <a:endParaRPr lang="en-US" sz="3200" dirty="0" smtClean="0">
              <a:solidFill>
                <a:schemeClr val="bg1"/>
              </a:solidFill>
            </a:endParaRPr>
          </a:p>
        </p:txBody>
      </p:sp>
    </p:spTree>
    <p:extLst>
      <p:ext uri="{BB962C8B-B14F-4D97-AF65-F5344CB8AC3E}">
        <p14:creationId xmlns:p14="http://schemas.microsoft.com/office/powerpoint/2010/main" val="11464605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986528"/>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5. Rely </a:t>
            </a:r>
            <a:r>
              <a:rPr lang="en-US" sz="3200" dirty="0">
                <a:solidFill>
                  <a:srgbClr val="FFFF00"/>
                </a:solidFill>
              </a:rPr>
              <a:t>on God to see us through.  </a:t>
            </a:r>
            <a:endParaRPr lang="en-US" sz="3200" dirty="0" smtClean="0">
              <a:solidFill>
                <a:srgbClr val="FFFF00"/>
              </a:solidFill>
            </a:endParaRPr>
          </a:p>
          <a:p>
            <a:pPr lvl="0"/>
            <a:r>
              <a:rPr lang="en-US" sz="3200" dirty="0" smtClean="0">
                <a:solidFill>
                  <a:schemeClr val="bg1"/>
                </a:solidFill>
              </a:rPr>
              <a:t>1 </a:t>
            </a:r>
            <a:r>
              <a:rPr lang="en-US" sz="3200" dirty="0">
                <a:solidFill>
                  <a:schemeClr val="bg1"/>
                </a:solidFill>
              </a:rPr>
              <a:t>Peter 4.11-14 NET:  Whoever speaks, let it be with God's words. Whoever serves, do so with the strength that God supplies, so that in everything God will be glorified through Jesus Christ. To him belong the glory and the power forever and ever. Amen.  Dear friends, do not be astonished that a trial by fire is occurring among you, as though something strange were happening to you.  But rejoice in the degree that you have shared in the sufferings of Christ, so that when his glory is revealed you may also rejoice and be glad.  If you are insulted for the name of Christ, you are blessed, because the Spirit of glory, who is the Spirit of God, rests on you.</a:t>
            </a:r>
            <a:endParaRPr lang="en-US" sz="3200" dirty="0" smtClean="0">
              <a:solidFill>
                <a:schemeClr val="bg1"/>
              </a:solidFill>
            </a:endParaRPr>
          </a:p>
        </p:txBody>
      </p:sp>
    </p:spTree>
    <p:extLst>
      <p:ext uri="{BB962C8B-B14F-4D97-AF65-F5344CB8AC3E}">
        <p14:creationId xmlns:p14="http://schemas.microsoft.com/office/powerpoint/2010/main" val="23813345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001643"/>
          </a:xfrm>
          <a:prstGeom prst="rect">
            <a:avLst/>
          </a:prstGeom>
          <a:solidFill>
            <a:schemeClr val="bg2">
              <a:lumMod val="25000"/>
              <a:alpha val="50000"/>
            </a:schemeClr>
          </a:solidFill>
        </p:spPr>
        <p:txBody>
          <a:bodyPr wrap="square" rtlCol="0">
            <a:spAutoFit/>
          </a:bodyPr>
          <a:lstStyle/>
          <a:p>
            <a:pPr lvl="0"/>
            <a:r>
              <a:rPr lang="en-US" sz="3200" dirty="0" smtClean="0">
                <a:solidFill>
                  <a:srgbClr val="FFFF00"/>
                </a:solidFill>
              </a:rPr>
              <a:t>6. Stay </a:t>
            </a:r>
            <a:r>
              <a:rPr lang="en-US" sz="3200" dirty="0">
                <a:solidFill>
                  <a:srgbClr val="FFFF00"/>
                </a:solidFill>
              </a:rPr>
              <a:t>hopeful no matter how bad it gets. </a:t>
            </a:r>
            <a:endParaRPr lang="en-US" sz="3200" dirty="0" smtClean="0">
              <a:solidFill>
                <a:srgbClr val="FFFF00"/>
              </a:solidFill>
            </a:endParaRPr>
          </a:p>
          <a:p>
            <a:pPr lvl="0"/>
            <a:endParaRPr lang="en-US" sz="3200" b="1" dirty="0"/>
          </a:p>
          <a:p>
            <a:pPr lvl="0"/>
            <a:r>
              <a:rPr lang="en-US" sz="3200" dirty="0" smtClean="0">
                <a:solidFill>
                  <a:schemeClr val="bg1"/>
                </a:solidFill>
              </a:rPr>
              <a:t>1 </a:t>
            </a:r>
            <a:r>
              <a:rPr lang="en-US" sz="3200" dirty="0">
                <a:solidFill>
                  <a:schemeClr val="bg1"/>
                </a:solidFill>
              </a:rPr>
              <a:t>Peter 1.3-6 NET:  Blessed be the God and Father of our Lord Jesus Christ! By his great mercy he gave us new birth into a living hope through the resurrection of Jesus Christ from the dead, that is, into an inheritance imperishable, undefiled, and unfading. It is reserved in heaven for you, who by God's power are protected through faith for a salvation ready to be revealed in the last time.  This brings you great joy, although you may have to suffer for a short time in various trials.</a:t>
            </a:r>
            <a:endParaRPr lang="en-US" sz="3200" dirty="0" smtClean="0">
              <a:solidFill>
                <a:schemeClr val="bg1"/>
              </a:solidFill>
            </a:endParaRPr>
          </a:p>
        </p:txBody>
      </p:sp>
    </p:spTree>
    <p:extLst>
      <p:ext uri="{BB962C8B-B14F-4D97-AF65-F5344CB8AC3E}">
        <p14:creationId xmlns:p14="http://schemas.microsoft.com/office/powerpoint/2010/main" val="10152494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405244" y="1"/>
            <a:ext cx="7668491" cy="1200329"/>
          </a:xfrm>
          <a:prstGeom prst="rect">
            <a:avLst/>
          </a:prstGeom>
          <a:noFill/>
        </p:spPr>
        <p:txBody>
          <a:bodyPr wrap="square" rtlCol="0">
            <a:spAutoFit/>
          </a:bodyPr>
          <a:lstStyle/>
          <a:p>
            <a:pPr algn="ctr"/>
            <a:r>
              <a:rPr lang="en-US" sz="2400" b="1" dirty="0" smtClean="0">
                <a:solidFill>
                  <a:schemeClr val="bg1"/>
                </a:solidFill>
              </a:rPr>
              <a:t>Williams College</a:t>
            </a:r>
          </a:p>
          <a:p>
            <a:pPr algn="ctr"/>
            <a:r>
              <a:rPr lang="en-US" sz="2400" b="1" dirty="0" smtClean="0">
                <a:solidFill>
                  <a:schemeClr val="bg1"/>
                </a:solidFill>
              </a:rPr>
              <a:t>Thompson Memorial Chapel</a:t>
            </a:r>
          </a:p>
          <a:p>
            <a:pPr algn="ctr"/>
            <a:r>
              <a:rPr lang="en-US" sz="2400" b="1" dirty="0" smtClean="0">
                <a:solidFill>
                  <a:schemeClr val="bg1"/>
                </a:solidFill>
              </a:rPr>
              <a:t>commons.Wikimedia.com</a:t>
            </a:r>
            <a:endParaRPr lang="en-US" sz="2400" b="1" dirty="0">
              <a:solidFill>
                <a:schemeClr val="bg1"/>
              </a:solidFill>
            </a:endParaRPr>
          </a:p>
        </p:txBody>
      </p:sp>
    </p:spTree>
    <p:extLst>
      <p:ext uri="{BB962C8B-B14F-4D97-AF65-F5344CB8AC3E}">
        <p14:creationId xmlns:p14="http://schemas.microsoft.com/office/powerpoint/2010/main" val="23364243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037"/>
            <a:ext cx="9144000" cy="7036037"/>
          </a:xfrm>
          <a:prstGeom prst="rect">
            <a:avLst/>
          </a:prstGeom>
        </p:spPr>
      </p:pic>
      <p:sp>
        <p:nvSpPr>
          <p:cNvPr id="5" name="TextBox 4"/>
          <p:cNvSpPr txBox="1"/>
          <p:nvPr/>
        </p:nvSpPr>
        <p:spPr>
          <a:xfrm>
            <a:off x="5898291" y="-178037"/>
            <a:ext cx="3245709" cy="461665"/>
          </a:xfrm>
          <a:prstGeom prst="rect">
            <a:avLst/>
          </a:prstGeom>
          <a:noFill/>
        </p:spPr>
        <p:txBody>
          <a:bodyPr wrap="square" rtlCol="0">
            <a:spAutoFit/>
          </a:bodyPr>
          <a:lstStyle/>
          <a:p>
            <a:pPr algn="r"/>
            <a:r>
              <a:rPr lang="en-US" sz="2400" b="1" dirty="0" smtClean="0"/>
              <a:t>Royce Hall / UCLA.edu</a:t>
            </a:r>
          </a:p>
        </p:txBody>
      </p:sp>
      <p:sp>
        <p:nvSpPr>
          <p:cNvPr id="3" name="TextBox 2"/>
          <p:cNvSpPr txBox="1"/>
          <p:nvPr/>
        </p:nvSpPr>
        <p:spPr>
          <a:xfrm>
            <a:off x="4416136" y="6317673"/>
            <a:ext cx="4727864" cy="461665"/>
          </a:xfrm>
          <a:prstGeom prst="rect">
            <a:avLst/>
          </a:prstGeom>
          <a:noFill/>
        </p:spPr>
        <p:txBody>
          <a:bodyPr wrap="square" rtlCol="0">
            <a:spAutoFit/>
          </a:bodyPr>
          <a:lstStyle/>
          <a:p>
            <a:pPr algn="r"/>
            <a:r>
              <a:rPr lang="en-US" sz="2400" dirty="0" smtClean="0"/>
              <a:t>Royce Hall / UCLA.edu</a:t>
            </a:r>
            <a:endParaRPr lang="en-US" sz="2400" dirty="0"/>
          </a:p>
        </p:txBody>
      </p:sp>
    </p:spTree>
    <p:extLst>
      <p:ext uri="{BB962C8B-B14F-4D97-AF65-F5344CB8AC3E}">
        <p14:creationId xmlns:p14="http://schemas.microsoft.com/office/powerpoint/2010/main" val="1635389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526" r="4942"/>
          <a:stretch/>
        </p:blipFill>
        <p:spPr>
          <a:xfrm>
            <a:off x="0" y="0"/>
            <a:ext cx="9144000" cy="5049982"/>
          </a:xfrm>
          <a:prstGeom prst="rect">
            <a:avLst/>
          </a:prstGeom>
        </p:spPr>
      </p:pic>
      <p:sp>
        <p:nvSpPr>
          <p:cNvPr id="3" name="TextBox 2"/>
          <p:cNvSpPr txBox="1"/>
          <p:nvPr/>
        </p:nvSpPr>
        <p:spPr>
          <a:xfrm>
            <a:off x="2965622" y="6396335"/>
            <a:ext cx="6178378" cy="461665"/>
          </a:xfrm>
          <a:prstGeom prst="rect">
            <a:avLst/>
          </a:prstGeom>
          <a:noFill/>
        </p:spPr>
        <p:txBody>
          <a:bodyPr wrap="square" rtlCol="0">
            <a:spAutoFit/>
          </a:bodyPr>
          <a:lstStyle/>
          <a:p>
            <a:pPr algn="r"/>
            <a:r>
              <a:rPr lang="en-US" sz="2400" dirty="0" smtClean="0">
                <a:solidFill>
                  <a:schemeClr val="bg1"/>
                </a:solidFill>
              </a:rPr>
              <a:t>US Supreme Court  /  HuffingtonPost.com</a:t>
            </a:r>
            <a:endParaRPr lang="en-US" sz="2400" dirty="0">
              <a:solidFill>
                <a:schemeClr val="bg1"/>
              </a:solidFill>
            </a:endParaRPr>
          </a:p>
        </p:txBody>
      </p:sp>
    </p:spTree>
    <p:extLst>
      <p:ext uri="{BB962C8B-B14F-4D97-AF65-F5344CB8AC3E}">
        <p14:creationId xmlns:p14="http://schemas.microsoft.com/office/powerpoint/2010/main" val="6375885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14334" y="6457890"/>
            <a:ext cx="4629666" cy="400110"/>
          </a:xfrm>
          <a:prstGeom prst="rect">
            <a:avLst/>
          </a:prstGeom>
          <a:noFill/>
        </p:spPr>
        <p:txBody>
          <a:bodyPr wrap="square" rtlCol="0">
            <a:spAutoFit/>
          </a:bodyPr>
          <a:lstStyle/>
          <a:p>
            <a:r>
              <a:rPr lang="en-US" sz="2000" dirty="0" smtClean="0">
                <a:solidFill>
                  <a:schemeClr val="bg1"/>
                </a:solidFill>
              </a:rPr>
              <a:t>image from pastorshearer.net</a:t>
            </a:r>
            <a:endParaRPr lang="en-US" sz="2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63795"/>
            <a:ext cx="4514335" cy="5194205"/>
          </a:xfrm>
          <a:prstGeom prst="rect">
            <a:avLst/>
          </a:prstGeom>
        </p:spPr>
      </p:pic>
      <p:sp>
        <p:nvSpPr>
          <p:cNvPr id="5" name="TextBox 4"/>
          <p:cNvSpPr txBox="1"/>
          <p:nvPr/>
        </p:nvSpPr>
        <p:spPr>
          <a:xfrm>
            <a:off x="0" y="0"/>
            <a:ext cx="9144000" cy="2554545"/>
          </a:xfrm>
          <a:prstGeom prst="rect">
            <a:avLst/>
          </a:prstGeom>
          <a:noFill/>
        </p:spPr>
        <p:txBody>
          <a:bodyPr wrap="square" rtlCol="0">
            <a:spAutoFit/>
          </a:bodyPr>
          <a:lstStyle/>
          <a:p>
            <a:r>
              <a:rPr lang="en-US" sz="3200" dirty="0">
                <a:solidFill>
                  <a:schemeClr val="bg1"/>
                </a:solidFill>
              </a:rPr>
              <a:t>1 John 3.12-13 </a:t>
            </a:r>
            <a:r>
              <a:rPr lang="en-US" sz="3200" dirty="0" smtClean="0">
                <a:solidFill>
                  <a:schemeClr val="bg1"/>
                </a:solidFill>
              </a:rPr>
              <a:t>NET:  </a:t>
            </a:r>
            <a:r>
              <a:rPr lang="en-US" sz="3200" dirty="0">
                <a:solidFill>
                  <a:schemeClr val="bg1"/>
                </a:solidFill>
              </a:rPr>
              <a:t>And why did he murder him? Because his deeds were evil, but his brother's were righteous.  Therefore do not be surprised, brothers </a:t>
            </a:r>
            <a:r>
              <a:rPr lang="en-US" sz="3200" dirty="0" smtClean="0">
                <a:solidFill>
                  <a:schemeClr val="bg1"/>
                </a:solidFill>
              </a:rPr>
              <a:t>					and sisters, </a:t>
            </a:r>
            <a:r>
              <a:rPr lang="en-US" sz="3200" dirty="0">
                <a:solidFill>
                  <a:schemeClr val="bg1"/>
                </a:solidFill>
              </a:rPr>
              <a:t>if the world </a:t>
            </a:r>
            <a:r>
              <a:rPr lang="en-US" sz="3200" dirty="0" smtClean="0">
                <a:solidFill>
                  <a:schemeClr val="bg1"/>
                </a:solidFill>
              </a:rPr>
              <a:t>					hates </a:t>
            </a:r>
            <a:r>
              <a:rPr lang="en-US" sz="3200" dirty="0">
                <a:solidFill>
                  <a:schemeClr val="bg1"/>
                </a:solidFill>
              </a:rPr>
              <a:t>you.</a:t>
            </a:r>
          </a:p>
        </p:txBody>
      </p:sp>
    </p:spTree>
    <p:extLst>
      <p:ext uri="{BB962C8B-B14F-4D97-AF65-F5344CB8AC3E}">
        <p14:creationId xmlns:p14="http://schemas.microsoft.com/office/powerpoint/2010/main" val="38221746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7040"/>
            <a:ext cx="9144000" cy="5140960"/>
          </a:xfrm>
          <a:prstGeom prst="rect">
            <a:avLst/>
          </a:prstGeom>
        </p:spPr>
      </p:pic>
      <p:sp>
        <p:nvSpPr>
          <p:cNvPr id="3" name="TextBox 2"/>
          <p:cNvSpPr txBox="1"/>
          <p:nvPr/>
        </p:nvSpPr>
        <p:spPr>
          <a:xfrm>
            <a:off x="0" y="6457890"/>
            <a:ext cx="9144000" cy="400110"/>
          </a:xfrm>
          <a:prstGeom prst="rect">
            <a:avLst/>
          </a:prstGeom>
          <a:noFill/>
        </p:spPr>
        <p:txBody>
          <a:bodyPr wrap="square" rtlCol="0">
            <a:spAutoFit/>
          </a:bodyPr>
          <a:lstStyle/>
          <a:p>
            <a:r>
              <a:rPr lang="en-US" sz="2000" dirty="0" smtClean="0"/>
              <a:t>image from eilc.tumblr.com</a:t>
            </a:r>
            <a:endParaRPr lang="en-US" sz="2000" dirty="0"/>
          </a:p>
        </p:txBody>
      </p:sp>
      <p:sp>
        <p:nvSpPr>
          <p:cNvPr id="5" name="TextBox 4"/>
          <p:cNvSpPr txBox="1"/>
          <p:nvPr/>
        </p:nvSpPr>
        <p:spPr>
          <a:xfrm>
            <a:off x="0" y="0"/>
            <a:ext cx="9144000" cy="1077218"/>
          </a:xfrm>
          <a:prstGeom prst="rect">
            <a:avLst/>
          </a:prstGeom>
          <a:noFill/>
        </p:spPr>
        <p:txBody>
          <a:bodyPr wrap="square" rtlCol="0">
            <a:spAutoFit/>
          </a:bodyPr>
          <a:lstStyle/>
          <a:p>
            <a:r>
              <a:rPr lang="en-US" sz="3200" dirty="0">
                <a:solidFill>
                  <a:schemeClr val="bg1"/>
                </a:solidFill>
              </a:rPr>
              <a:t>2 Timothy 3.12 NIV:  In fact, everyone who wants to live a godly life in Christ Jesus will be persecuted.</a:t>
            </a:r>
          </a:p>
        </p:txBody>
      </p:sp>
    </p:spTree>
    <p:extLst>
      <p:ext uri="{BB962C8B-B14F-4D97-AF65-F5344CB8AC3E}">
        <p14:creationId xmlns:p14="http://schemas.microsoft.com/office/powerpoint/2010/main" val="41302493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975"/>
            <a:ext cx="9144000" cy="5143500"/>
          </a:xfrm>
          <a:prstGeom prst="rect">
            <a:avLst/>
          </a:prstGeom>
        </p:spPr>
      </p:pic>
      <p:sp>
        <p:nvSpPr>
          <p:cNvPr id="3" name="TextBox 2"/>
          <p:cNvSpPr txBox="1"/>
          <p:nvPr/>
        </p:nvSpPr>
        <p:spPr>
          <a:xfrm>
            <a:off x="0" y="123110"/>
            <a:ext cx="9144000" cy="830997"/>
          </a:xfrm>
          <a:prstGeom prst="rect">
            <a:avLst/>
          </a:prstGeom>
          <a:noFill/>
        </p:spPr>
        <p:txBody>
          <a:bodyPr wrap="square" rtlCol="0">
            <a:spAutoFit/>
          </a:bodyPr>
          <a:lstStyle/>
          <a:p>
            <a:pPr algn="r"/>
            <a:r>
              <a:rPr lang="en-US" sz="2400" dirty="0" smtClean="0">
                <a:solidFill>
                  <a:schemeClr val="bg1"/>
                </a:solidFill>
              </a:rPr>
              <a:t>Homosexual marriage officiated by a Presbyterian Church USA minister</a:t>
            </a:r>
          </a:p>
          <a:p>
            <a:pPr algn="r"/>
            <a:r>
              <a:rPr lang="en-US" sz="2400" dirty="0" smtClean="0">
                <a:solidFill>
                  <a:schemeClr val="bg1"/>
                </a:solidFill>
              </a:rPr>
              <a:t>image from cnn.com</a:t>
            </a:r>
            <a:endParaRPr lang="en-US" sz="2400" dirty="0">
              <a:solidFill>
                <a:schemeClr val="bg1"/>
              </a:solidFill>
            </a:endParaRPr>
          </a:p>
        </p:txBody>
      </p:sp>
    </p:spTree>
    <p:extLst>
      <p:ext uri="{BB962C8B-B14F-4D97-AF65-F5344CB8AC3E}">
        <p14:creationId xmlns:p14="http://schemas.microsoft.com/office/powerpoint/2010/main" val="9576226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3539430"/>
          </a:xfrm>
          <a:prstGeom prst="rect">
            <a:avLst/>
          </a:prstGeom>
          <a:noFill/>
        </p:spPr>
        <p:txBody>
          <a:bodyPr wrap="square" rtlCol="0">
            <a:spAutoFit/>
          </a:bodyPr>
          <a:lstStyle/>
          <a:p>
            <a:r>
              <a:rPr lang="en-US" sz="3200" dirty="0" smtClean="0">
                <a:solidFill>
                  <a:schemeClr val="bg1"/>
                </a:solidFill>
              </a:rPr>
              <a:t>Results of persecution on InterVarsity</a:t>
            </a:r>
          </a:p>
          <a:p>
            <a:endParaRPr lang="en-US" sz="3200" dirty="0" smtClean="0">
              <a:solidFill>
                <a:schemeClr val="bg1"/>
              </a:solidFill>
            </a:endParaRPr>
          </a:p>
          <a:p>
            <a:pPr>
              <a:tabLst>
                <a:tab pos="4572000" algn="r"/>
                <a:tab pos="6858000" algn="r"/>
              </a:tabLst>
            </a:pPr>
            <a:r>
              <a:rPr lang="en-US" sz="3200" dirty="0" smtClean="0">
                <a:solidFill>
                  <a:schemeClr val="bg1"/>
                </a:solidFill>
              </a:rPr>
              <a:t>	2001	</a:t>
            </a:r>
            <a:r>
              <a:rPr lang="en-US" sz="3200" dirty="0" smtClean="0">
                <a:solidFill>
                  <a:srgbClr val="FFFF00"/>
                </a:solidFill>
              </a:rPr>
              <a:t>2015</a:t>
            </a:r>
            <a:endParaRPr lang="en-US" sz="3200" dirty="0">
              <a:solidFill>
                <a:srgbClr val="FFFF00"/>
              </a:solidFill>
            </a:endParaRP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Campuses	533	</a:t>
            </a:r>
            <a:r>
              <a:rPr lang="en-US" sz="3200" dirty="0" smtClean="0">
                <a:solidFill>
                  <a:srgbClr val="FFFF00"/>
                </a:solidFill>
              </a:rPr>
              <a:t>649</a:t>
            </a: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Students/Faculty	32,000	</a:t>
            </a:r>
            <a:r>
              <a:rPr lang="en-US" sz="3200" dirty="0" smtClean="0">
                <a:solidFill>
                  <a:srgbClr val="FFFF00"/>
                </a:solidFill>
              </a:rPr>
              <a:t>40,000</a:t>
            </a:r>
          </a:p>
        </p:txBody>
      </p:sp>
      <p:cxnSp>
        <p:nvCxnSpPr>
          <p:cNvPr id="7" name="Straight Connector 6"/>
          <p:cNvCxnSpPr/>
          <p:nvPr/>
        </p:nvCxnSpPr>
        <p:spPr>
          <a:xfrm flipH="1">
            <a:off x="90616" y="1524000"/>
            <a:ext cx="687035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26260" y="1050325"/>
            <a:ext cx="20594" cy="235190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4058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5016758"/>
          </a:xfrm>
          <a:prstGeom prst="rect">
            <a:avLst/>
          </a:prstGeom>
          <a:noFill/>
        </p:spPr>
        <p:txBody>
          <a:bodyPr wrap="square" rtlCol="0">
            <a:spAutoFit/>
          </a:bodyPr>
          <a:lstStyle/>
          <a:p>
            <a:r>
              <a:rPr lang="en-US" sz="3200" dirty="0" smtClean="0">
                <a:solidFill>
                  <a:schemeClr val="bg1"/>
                </a:solidFill>
              </a:rPr>
              <a:t>Results of persecution on InterVarsity</a:t>
            </a:r>
          </a:p>
          <a:p>
            <a:endParaRPr lang="en-US" sz="3200" dirty="0" smtClean="0">
              <a:solidFill>
                <a:schemeClr val="bg1"/>
              </a:solidFill>
            </a:endParaRPr>
          </a:p>
          <a:p>
            <a:pPr>
              <a:tabLst>
                <a:tab pos="4572000" algn="r"/>
                <a:tab pos="6858000" algn="r"/>
              </a:tabLst>
            </a:pPr>
            <a:r>
              <a:rPr lang="en-US" sz="3200" dirty="0" smtClean="0">
                <a:solidFill>
                  <a:schemeClr val="bg1"/>
                </a:solidFill>
              </a:rPr>
              <a:t>	2001	</a:t>
            </a:r>
            <a:r>
              <a:rPr lang="en-US" sz="3200" dirty="0" smtClean="0">
                <a:solidFill>
                  <a:srgbClr val="FFFF00"/>
                </a:solidFill>
              </a:rPr>
              <a:t>2015</a:t>
            </a:r>
            <a:endParaRPr lang="en-US" sz="3200" dirty="0">
              <a:solidFill>
                <a:srgbClr val="FFFF00"/>
              </a:solidFill>
            </a:endParaRP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Campuses	533	</a:t>
            </a:r>
            <a:r>
              <a:rPr lang="en-US" sz="3200" dirty="0" smtClean="0">
                <a:solidFill>
                  <a:srgbClr val="FFFF00"/>
                </a:solidFill>
              </a:rPr>
              <a:t>649</a:t>
            </a:r>
          </a:p>
          <a:p>
            <a:pPr>
              <a:tabLst>
                <a:tab pos="4572000" algn="r"/>
                <a:tab pos="6858000" algn="r"/>
              </a:tabLst>
            </a:pPr>
            <a:endParaRPr lang="en-US" sz="3200" dirty="0">
              <a:solidFill>
                <a:schemeClr val="bg1"/>
              </a:solidFill>
            </a:endParaRPr>
          </a:p>
          <a:p>
            <a:pPr>
              <a:tabLst>
                <a:tab pos="4572000" algn="r"/>
                <a:tab pos="6858000" algn="r"/>
              </a:tabLst>
            </a:pPr>
            <a:r>
              <a:rPr lang="en-US" sz="3200" dirty="0" smtClean="0">
                <a:solidFill>
                  <a:schemeClr val="bg1"/>
                </a:solidFill>
              </a:rPr>
              <a:t>Students/Faculty	32,000	</a:t>
            </a:r>
            <a:r>
              <a:rPr lang="en-US" sz="3200" dirty="0" smtClean="0">
                <a:solidFill>
                  <a:srgbClr val="FFFF00"/>
                </a:solidFill>
              </a:rPr>
              <a:t>40,000</a:t>
            </a:r>
          </a:p>
          <a:p>
            <a:pPr>
              <a:tabLst>
                <a:tab pos="4572000" algn="r"/>
                <a:tab pos="6858000" algn="r"/>
              </a:tabLst>
            </a:pPr>
            <a:endParaRPr lang="en-US" sz="3200" dirty="0">
              <a:solidFill>
                <a:srgbClr val="FFFF00"/>
              </a:solidFill>
            </a:endParaRPr>
          </a:p>
          <a:p>
            <a:r>
              <a:rPr lang="en-US" sz="3200" dirty="0" smtClean="0">
                <a:solidFill>
                  <a:srgbClr val="FFFF00"/>
                </a:solidFill>
              </a:rPr>
              <a:t>Why?	</a:t>
            </a:r>
          </a:p>
          <a:p>
            <a:r>
              <a:rPr lang="en-US" sz="3200" dirty="0" smtClean="0">
                <a:solidFill>
                  <a:srgbClr val="FFFF00"/>
                </a:solidFill>
              </a:rPr>
              <a:t>Because theology matters to these people!</a:t>
            </a:r>
          </a:p>
        </p:txBody>
      </p:sp>
      <p:cxnSp>
        <p:nvCxnSpPr>
          <p:cNvPr id="7" name="Straight Connector 6"/>
          <p:cNvCxnSpPr/>
          <p:nvPr/>
        </p:nvCxnSpPr>
        <p:spPr>
          <a:xfrm flipH="1">
            <a:off x="90616" y="1524000"/>
            <a:ext cx="687035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126260" y="1050325"/>
            <a:ext cx="20594" cy="235190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78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822</Words>
  <Application>Microsoft Office PowerPoint</Application>
  <PresentationFormat>On-screen Show (4:3)</PresentationFormat>
  <Paragraphs>73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16</cp:revision>
  <dcterms:created xsi:type="dcterms:W3CDTF">2015-09-29T20:35:36Z</dcterms:created>
  <dcterms:modified xsi:type="dcterms:W3CDTF">2015-10-06T13:28:04Z</dcterms:modified>
</cp:coreProperties>
</file>